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9601200" cx="7315200"/>
  <p:notesSz cx="6858000" cy="9144000"/>
  <p:embeddedFontLst>
    <p:embeddedFont>
      <p:font typeface="Halant"/>
      <p:regular r:id="rId12"/>
      <p:bold r:id="rId13"/>
    </p:embeddedFont>
    <p:embeddedFont>
      <p:font typeface="Inter"/>
      <p:regular r:id="rId14"/>
      <p:bold r:id="rId15"/>
      <p:italic r:id="rId16"/>
      <p:boldItalic r:id="rId17"/>
    </p:embeddedFont>
    <p:embeddedFont>
      <p:font typeface="Plus Jakarta Sans Medium"/>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EB8A476-3D98-4E0D-ABAE-C80A7CC98155}">
  <a:tblStyle styleId="{0EB8A476-3D98-4E0D-ABAE-C80A7CC9815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56449B3-0E33-419B-A6BD-01751782EFA3}"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italic.fntdata"/><Relationship Id="rId11" Type="http://schemas.openxmlformats.org/officeDocument/2006/relationships/slide" Target="slides/slide4.xml"/><Relationship Id="rId10" Type="http://schemas.openxmlformats.org/officeDocument/2006/relationships/slide" Target="slides/slide3.xml"/><Relationship Id="rId21" Type="http://schemas.openxmlformats.org/officeDocument/2006/relationships/font" Target="fonts/PlusJakartaSansMedium-boldItalic.fntdata"/><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slideMaster" Target="slideMasters/slideMaster1.xml"/><Relationship Id="rId19" Type="http://schemas.openxmlformats.org/officeDocument/2006/relationships/font" Target="fonts/PlusJakartaSansMedium-bold.fntdata"/><Relationship Id="rId6" Type="http://schemas.openxmlformats.org/officeDocument/2006/relationships/slideMaster" Target="slideMasters/slideMaster2.xml"/><Relationship Id="rId18" Type="http://schemas.openxmlformats.org/officeDocument/2006/relationships/font" Target="fonts/PlusJakartaSansMedium-regular.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02392099c_0_62: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02392099c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4658c4482c_0_2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4658c4482c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48114c3c9b_1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48114c3c9b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48114c3c9b_1_7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48114c3c9b_1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3.png"/><Relationship Id="rId5" Type="http://schemas.openxmlformats.org/officeDocument/2006/relationships/hyperlink" Target="https://www.youtube.com/watch?v=GgqjoqkkUe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1620100" y="810906"/>
            <a:ext cx="5425500" cy="852600"/>
          </a:xfrm>
          <a:prstGeom prst="rect">
            <a:avLst/>
          </a:prstGeom>
          <a:noFill/>
          <a:ln>
            <a:noFill/>
          </a:ln>
        </p:spPr>
        <p:txBody>
          <a:bodyPr anchorCtr="0" anchor="t" bIns="109775" lIns="109775" spcFirstLastPara="1" rIns="109775" wrap="square" tIns="109775">
            <a:noAutofit/>
          </a:bodyPr>
          <a:lstStyle/>
          <a:p>
            <a:pPr indent="0" lvl="0" marL="0" rtl="0" algn="l">
              <a:spcBef>
                <a:spcPts val="0"/>
              </a:spcBef>
              <a:spcAft>
                <a:spcPts val="0"/>
              </a:spcAft>
              <a:buNone/>
            </a:pPr>
            <a:r>
              <a:rPr b="1" lang="en" sz="1000">
                <a:latin typeface="Halant"/>
                <a:ea typeface="Halant"/>
                <a:cs typeface="Halant"/>
                <a:sym typeface="Halant"/>
              </a:rPr>
              <a:t>Historical Significance</a:t>
            </a:r>
            <a:endParaRPr b="1" sz="10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9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p:txBody>
      </p:sp>
      <p:pic>
        <p:nvPicPr>
          <p:cNvPr id="100" name="Google Shape;100;p25"/>
          <p:cNvPicPr preferRelativeResize="0"/>
          <p:nvPr/>
        </p:nvPicPr>
        <p:blipFill>
          <a:blip r:embed="rId3">
            <a:alphaModFix/>
          </a:blip>
          <a:stretch>
            <a:fillRect/>
          </a:stretch>
        </p:blipFill>
        <p:spPr>
          <a:xfrm>
            <a:off x="802729" y="855477"/>
            <a:ext cx="763459" cy="763459"/>
          </a:xfrm>
          <a:prstGeom prst="rect">
            <a:avLst/>
          </a:prstGeom>
          <a:noFill/>
          <a:ln>
            <a:noFill/>
          </a:ln>
        </p:spPr>
      </p:pic>
      <p:pic>
        <p:nvPicPr>
          <p:cNvPr id="101" name="Google Shape;101;p25"/>
          <p:cNvPicPr preferRelativeResize="0"/>
          <p:nvPr/>
        </p:nvPicPr>
        <p:blipFill>
          <a:blip r:embed="rId4">
            <a:alphaModFix/>
          </a:blip>
          <a:stretch>
            <a:fillRect/>
          </a:stretch>
        </p:blipFill>
        <p:spPr>
          <a:xfrm>
            <a:off x="359100" y="8923350"/>
            <a:ext cx="400127" cy="400127"/>
          </a:xfrm>
          <a:prstGeom prst="rect">
            <a:avLst/>
          </a:prstGeom>
          <a:noFill/>
          <a:ln>
            <a:noFill/>
          </a:ln>
        </p:spPr>
      </p:pic>
      <p:sp>
        <p:nvSpPr>
          <p:cNvPr id="102" name="Google Shape;102;p2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03" name="Google Shape;103;p2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04" name="Google Shape;104;p25"/>
          <p:cNvGraphicFramePr/>
          <p:nvPr/>
        </p:nvGraphicFramePr>
        <p:xfrm>
          <a:off x="359094" y="2352177"/>
          <a:ext cx="3000000" cy="3000000"/>
        </p:xfrm>
        <a:graphic>
          <a:graphicData uri="http://schemas.openxmlformats.org/drawingml/2006/table">
            <a:tbl>
              <a:tblPr>
                <a:noFill/>
                <a:tableStyleId>{0EB8A476-3D98-4E0D-ABAE-C80A7CC98155}</a:tableStyleId>
              </a:tblPr>
              <a:tblGrid>
                <a:gridCol w="6624475"/>
              </a:tblGrid>
              <a:tr h="4115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a:t>
                      </a:r>
                      <a:r>
                        <a:rPr b="1" lang="en" sz="1100">
                          <a:latin typeface="Halant"/>
                          <a:ea typeface="Halant"/>
                          <a:cs typeface="Halant"/>
                          <a:sym typeface="Halant"/>
                        </a:rPr>
                        <a:t> </a:t>
                      </a:r>
                      <a:endParaRPr b="1" sz="1100">
                        <a:latin typeface="Halant"/>
                        <a:ea typeface="Halant"/>
                        <a:cs typeface="Halant"/>
                        <a:sym typeface="Halant"/>
                      </a:endParaRPr>
                    </a:p>
                    <a:p>
                      <a:pPr indent="0" lvl="0" marL="0" marR="152400" rtl="0" algn="l">
                        <a:lnSpc>
                          <a:spcPct val="100000"/>
                        </a:lnSpc>
                        <a:spcBef>
                          <a:spcPts val="0"/>
                        </a:spcBef>
                        <a:spcAft>
                          <a:spcPts val="0"/>
                        </a:spcAft>
                        <a:buNone/>
                      </a:pPr>
                      <a:r>
                        <a:rPr lang="en" sz="1050">
                          <a:solidFill>
                            <a:schemeClr val="dk1"/>
                          </a:solidFill>
                          <a:latin typeface="Inter"/>
                          <a:ea typeface="Inter"/>
                          <a:cs typeface="Inter"/>
                          <a:sym typeface="Inter"/>
                        </a:rPr>
                        <a:t>Hello all, and welcome to another episode of Thinking Historically About. Today, we are thinking historically about women's role in the American Revolution. and as our guest today we have Dr Carol Berkin, who is Presidential Professor of History Emerita of the Baruch College and Graduate Center, CUNY. Dr. Berkin, thank you so much for being here. Thanks for inviting me. But the women's support for the revolution, a lot of people like to write about- what are the radical outcomes of the American Revolution. And they always talk about the Constitution or working class men being politicized. But I think one of the most radical outcomes of the revolution is that women found a political voice, found in part because so much of the protests before the war had to do with boycotts of British goods. The British goods they were talking about on the whole were things that women [used], cloth- British cloth, British tea. And so women discovered that even in their domestic sphere what they did was a political act- giving up tea, giving up British cloth, spinning their own homespun instead. That was a political act. And the realization (it didn't take long for women to realize this) that (they were they didn't have a vote, they didn't serve an office) but what they did was politicized. And I think that that is is an extraordinarily radical thing. They did everything. They fought, they spied, they raised money for the Army. There's almost nothing that happened in the revolution that there weren't women present. Women in the forts, who had gone to join their husbands, and there were women in the forts who took over their husband's position at the cannon who were injured. We know this because we have hundreds of applications for pensions by women who were were wounded. So name anything, stick a pin in anything about the war and you're going to find women. I think that's really important for people to understand that their contributions were not making tea for their husbands. There were lots of women who stored guns and ammunitions in their home for the guerilla fighters in the South. And when the British discovered it, the women would set fire to their own homes.I mean it's not like they could go move into a hotel or a bed and breakfast, right? This was the family's main possession. And they would set fire to them instead of letting the men the British or the Loyalists get hold of what what they stored away. So the sacrifices women made, just the sacrifice of running the farm while their husband was away. To me it's very clear that the the revolution doesn't happen the way it does if women aren't involved. But why does that matter? Why is that so worth dwelling on? Because I think you can reverse the question. It's not just what did women contribute to the revolution but what did the revolution contribute to the history of American women? What you see is the start of radical changes in the ideas about women.</a:t>
                      </a:r>
                      <a:endParaRPr sz="1050">
                        <a:solidFill>
                          <a:schemeClr val="dk1"/>
                        </a:solidFill>
                        <a:latin typeface="Inter"/>
                        <a:ea typeface="Inter"/>
                        <a:cs typeface="Inter"/>
                        <a:sym typeface="Inter"/>
                      </a:endParaRPr>
                    </a:p>
                  </a:txBody>
                  <a:tcPr marT="87275" marB="87275" marR="86050" marL="114300"/>
                </a:tc>
              </a:tr>
            </a:tbl>
          </a:graphicData>
        </a:graphic>
      </p:graphicFrame>
      <p:sp>
        <p:nvSpPr>
          <p:cNvPr id="105" name="Google Shape;105;p25"/>
          <p:cNvSpPr txBox="1"/>
          <p:nvPr/>
        </p:nvSpPr>
        <p:spPr>
          <a:xfrm>
            <a:off x="428450" y="1677952"/>
            <a:ext cx="6511200" cy="582000"/>
          </a:xfrm>
          <a:prstGeom prst="rect">
            <a:avLst/>
          </a:prstGeom>
          <a:noFill/>
          <a:ln>
            <a:noFill/>
          </a:ln>
        </p:spPr>
        <p:txBody>
          <a:bodyPr anchorCtr="0" anchor="t" bIns="109775" lIns="109775" spcFirstLastPara="1" rIns="109775" wrap="square" tIns="109775">
            <a:noAutofit/>
          </a:bodyPr>
          <a:lstStyle/>
          <a:p>
            <a:pPr indent="0" lvl="0" marL="0" rtl="0" algn="l">
              <a:spcBef>
                <a:spcPts val="0"/>
              </a:spcBef>
              <a:spcAft>
                <a:spcPts val="0"/>
              </a:spcAft>
              <a:buNone/>
            </a:pPr>
            <a:r>
              <a:rPr b="1" lang="en" sz="1000">
                <a:latin typeface="Halant"/>
                <a:ea typeface="Halant"/>
                <a:cs typeface="Halant"/>
                <a:sym typeface="Halant"/>
              </a:rPr>
              <a:t>Dr. Carol Berkin</a:t>
            </a:r>
            <a:endParaRPr b="1" sz="10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Dr. Carol Berkin is Presidential Professor of American History Emerita at Baruch College and the Graduate Center, City University of New York.</a:t>
            </a:r>
            <a:endParaRPr sz="1000">
              <a:solidFill>
                <a:schemeClr val="dk1"/>
              </a:solidFill>
              <a:latin typeface="Inter"/>
              <a:ea typeface="Inter"/>
              <a:cs typeface="Inter"/>
              <a:sym typeface="Inter"/>
            </a:endParaRPr>
          </a:p>
        </p:txBody>
      </p:sp>
      <p:sp>
        <p:nvSpPr>
          <p:cNvPr id="106" name="Google Shape;106;p2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Women in the American Revolution Podcast Clip</a:t>
            </a:r>
            <a:endParaRPr sz="1800">
              <a:solidFill>
                <a:schemeClr val="dk1"/>
              </a:solidFill>
              <a:latin typeface="Halant"/>
              <a:ea typeface="Halant"/>
              <a:cs typeface="Halant"/>
              <a:sym typeface="Halant"/>
            </a:endParaRPr>
          </a:p>
        </p:txBody>
      </p:sp>
      <p:sp>
        <p:nvSpPr>
          <p:cNvPr id="107" name="Google Shape;107;p25"/>
          <p:cNvSpPr txBox="1"/>
          <p:nvPr/>
        </p:nvSpPr>
        <p:spPr>
          <a:xfrm>
            <a:off x="352282" y="7678255"/>
            <a:ext cx="6646800" cy="17646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Questions:</a:t>
            </a:r>
            <a:endParaRPr b="1"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In what ways did women contribute to the American Revolution?</a:t>
            </a:r>
            <a:endParaRPr b="1" sz="1100">
              <a:solidFill>
                <a:srgbClr val="E95C3D"/>
              </a:solidFill>
              <a:latin typeface="Inter"/>
              <a:ea typeface="Inter"/>
              <a:cs typeface="Inter"/>
              <a:sym typeface="Inter"/>
            </a:endParaRPr>
          </a:p>
          <a:p>
            <a:pPr indent="0" lvl="0" marL="431800" rtl="0" algn="l">
              <a:spcBef>
                <a:spcPts val="0"/>
              </a:spcBef>
              <a:spcAft>
                <a:spcPts val="0"/>
              </a:spcAft>
              <a:buNone/>
            </a:pPr>
            <a:r>
              <a:t/>
            </a:r>
            <a:endParaRPr b="1" sz="1100">
              <a:solidFill>
                <a:srgbClr val="E95C3D"/>
              </a:solidFill>
              <a:latin typeface="Inter"/>
              <a:ea typeface="Inter"/>
              <a:cs typeface="Inter"/>
              <a:sym typeface="Inter"/>
            </a:endParaRPr>
          </a:p>
          <a:p>
            <a:pPr indent="0" lvl="0" marL="431800" rtl="0" algn="l">
              <a:spcBef>
                <a:spcPts val="0"/>
              </a:spcBef>
              <a:spcAft>
                <a:spcPts val="0"/>
              </a:spcAft>
              <a:buNone/>
            </a:pPr>
            <a:r>
              <a:t/>
            </a:r>
            <a:endParaRPr b="1" sz="1100">
              <a:solidFill>
                <a:srgbClr val="E95C3D"/>
              </a:solidFill>
              <a:latin typeface="Inter"/>
              <a:ea typeface="Inter"/>
              <a:cs typeface="Inter"/>
              <a:sym typeface="Inter"/>
            </a:endParaRPr>
          </a:p>
          <a:p>
            <a:pPr indent="0" lvl="0" marL="431800" rtl="0" algn="l">
              <a:spcBef>
                <a:spcPts val="0"/>
              </a:spcBef>
              <a:spcAft>
                <a:spcPts val="0"/>
              </a:spcAft>
              <a:buNone/>
            </a:pPr>
            <a:r>
              <a:t/>
            </a:r>
            <a:endParaRPr b="1" sz="1100">
              <a:solidFill>
                <a:srgbClr val="E95C3D"/>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does Dr. Berkin challenge traditional views of women’s roles during the Revolution</a:t>
            </a:r>
            <a:endParaRPr sz="1100">
              <a:solidFill>
                <a:schemeClr val="dk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p:txBody>
      </p:sp>
      <p:sp>
        <p:nvSpPr>
          <p:cNvPr id="108" name="Google Shape;108;p25"/>
          <p:cNvSpPr txBox="1"/>
          <p:nvPr/>
        </p:nvSpPr>
        <p:spPr>
          <a:xfrm>
            <a:off x="630635" y="478800"/>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sp>
        <p:nvSpPr>
          <p:cNvPr id="113" name="Google Shape;113;p26"/>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Document Analysis: Patriot Loyalties</a:t>
            </a:r>
            <a:endParaRPr sz="1800">
              <a:latin typeface="Halant"/>
              <a:ea typeface="Halant"/>
              <a:cs typeface="Halant"/>
              <a:sym typeface="Halant"/>
            </a:endParaRPr>
          </a:p>
        </p:txBody>
      </p:sp>
      <p:pic>
        <p:nvPicPr>
          <p:cNvPr id="114" name="Google Shape;114;p2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15" name="Google Shape;115;p2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graphicFrame>
        <p:nvGraphicFramePr>
          <p:cNvPr id="116" name="Google Shape;116;p26"/>
          <p:cNvGraphicFramePr/>
          <p:nvPr/>
        </p:nvGraphicFramePr>
        <p:xfrm>
          <a:off x="441425" y="605693"/>
          <a:ext cx="3000000" cy="3000000"/>
        </p:xfrm>
        <a:graphic>
          <a:graphicData uri="http://schemas.openxmlformats.org/drawingml/2006/table">
            <a:tbl>
              <a:tblPr>
                <a:noFill/>
                <a:tableStyleId>{C56449B3-0E33-419B-A6BD-01751782EFA3}</a:tableStyleId>
              </a:tblPr>
              <a:tblGrid>
                <a:gridCol w="1496725"/>
                <a:gridCol w="1097600"/>
                <a:gridCol w="1218925"/>
                <a:gridCol w="2619075"/>
              </a:tblGrid>
              <a:tr h="751625">
                <a:tc gridSpan="4">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a:t>
                      </a:r>
                      <a:r>
                        <a:rPr b="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Phillis Wheatley, “Poem to George Washington,” October 26, 1775.</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Phillis Wheatley was enslaved as a child in Africa and became the first African American author of a book of poems. </a:t>
                      </a:r>
                      <a:endParaRPr sz="1000">
                        <a:solidFill>
                          <a:schemeClr val="dk1"/>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hMerge="1"/>
              </a:tr>
              <a:tr h="1961150">
                <a:tc gridSpan="3">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CElestial choir! enthron’d in realms of light,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Columbia’s scenes of glorious toils I write.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bright array they seek the work of war,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Where high unfurl’d the ensign waves in air</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Shall I to Washington their praise recite?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Enough thou know’st them in the fields of fight.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Thee, first in place and honours,—we demand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grace and glory of thy martial band.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Fam’d for thy valour, for thy virtues more,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Hear every tongue thy guardian aid implore! …</a:t>
                      </a:r>
                      <a:endParaRPr sz="1200">
                        <a:solidFill>
                          <a:schemeClr val="dk1"/>
                        </a:solidFill>
                        <a:latin typeface="Inter"/>
                        <a:ea typeface="Inter"/>
                        <a:cs typeface="Inter"/>
                        <a:sym typeface="Inter"/>
                      </a:endParaRPr>
                    </a:p>
                  </a:txBody>
                  <a:tcPr marT="109725" marB="109725" marR="109725" marL="109725">
                    <a:lnL cap="flat" cmpd="sng" w="9525">
                      <a:solidFill>
                        <a:srgbClr val="9E9E9E">
                          <a:alpha val="0"/>
                        </a:srgbClr>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hMerge="1"/>
                <a:tc>
                  <a:txBody>
                    <a:bodyPr/>
                    <a:lstStyle/>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1593225">
                <a:tc gridSpan="3">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And so may you, whoever dares disgrace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land of freedom’s heaven-defended race!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Fix’d are the eyes of nations on the scales,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For in their hopes Columbia’s arm prevails.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Proceed, great chief, with virtue on thy side,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Thy ev’ry action let the goddess guide.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 crown, a mansion, and a throne that shine,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With gold unfading, Washington! be thine.</a:t>
                      </a:r>
                      <a:endParaRPr sz="1200">
                        <a:solidFill>
                          <a:schemeClr val="dk1"/>
                        </a:solidFill>
                        <a:latin typeface="Inter"/>
                        <a:ea typeface="Inter"/>
                        <a:cs typeface="Inter"/>
                        <a:sym typeface="Inter"/>
                      </a:endParaRPr>
                    </a:p>
                  </a:txBody>
                  <a:tcPr marT="109725" marB="109725" marR="109725" marL="109725">
                    <a:lnL cap="flat" cmpd="sng" w="9525">
                      <a:solidFill>
                        <a:srgbClr val="9E9E9E">
                          <a:alpha val="0"/>
                        </a:srgbClr>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a:txBody>
                    <a:bodyPr/>
                    <a:lstStyle/>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000">
                          <a:solidFill>
                            <a:schemeClr val="dk1"/>
                          </a:solidFill>
                          <a:latin typeface="Halant"/>
                          <a:ea typeface="Halant"/>
                          <a:cs typeface="Halant"/>
                          <a:sym typeface="Halant"/>
                        </a:rPr>
                        <a:t>Source: Scipio Moorhead, “Frontispiece to Phillis Wheatley’s </a:t>
                      </a:r>
                      <a:r>
                        <a:rPr i="1" lang="en" sz="1000">
                          <a:solidFill>
                            <a:schemeClr val="dk1"/>
                          </a:solidFill>
                          <a:latin typeface="Halant"/>
                          <a:ea typeface="Halant"/>
                          <a:cs typeface="Halant"/>
                          <a:sym typeface="Halant"/>
                        </a:rPr>
                        <a:t>Poems on Various Subjects</a:t>
                      </a:r>
                      <a:r>
                        <a:rPr lang="en" sz="1000">
                          <a:solidFill>
                            <a:schemeClr val="dk1"/>
                          </a:solidFill>
                          <a:latin typeface="Halant"/>
                          <a:ea typeface="Halant"/>
                          <a:cs typeface="Halant"/>
                          <a:sym typeface="Halant"/>
                        </a:rPr>
                        <a:t>, September 1, 1773. Public Domain</a:t>
                      </a:r>
                      <a:endParaRPr sz="1000">
                        <a:solidFill>
                          <a:schemeClr val="dk1"/>
                        </a:solidFill>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solidFill>
                      <a:prstDash val="solid"/>
                      <a:round/>
                      <a:headEnd len="sm" w="sm" type="none"/>
                      <a:tailEnd len="sm" w="sm" type="none"/>
                    </a:lnB>
                  </a:tcPr>
                </a:tc>
              </a:tr>
              <a:tr h="543100">
                <a:tc gridSpan="4">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a:t>
                      </a:r>
                      <a:r>
                        <a:rPr b="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George Washington, “Letter to Phillis Wheatley,” February 28, 1776.</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George Washington responded with a thank you letter to Wheatley, and Wheatley apparently met with Washington at his headquarters in Cambridge sometime in March 1776.</a:t>
                      </a:r>
                      <a:endParaRPr sz="1200">
                        <a:solidFill>
                          <a:schemeClr val="dk1"/>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hMerge="1"/>
              </a:tr>
              <a:tr h="1593225">
                <a:tc gridSpan="4">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 thank you most sincerely for your polite notice of me, in the elegant Lines you enclosed; and however undeserving I may be of such encomium and panegyrick, the style and manner exhibit a striking proof of your great poetical Talents…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If you should ever come to Cambridge, or near Head Quarters, I shall be happy to see a person so favourd by the Muses, and to whom nature has been so liberal and beneficent in her dispensations. I am, with great Respect, Your obedt humble servant,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G. Washington</a:t>
                      </a:r>
                      <a:endParaRPr sz="1200">
                        <a:solidFill>
                          <a:schemeClr val="dk1"/>
                        </a:solidFill>
                        <a:latin typeface="Inter"/>
                        <a:ea typeface="Inter"/>
                        <a:cs typeface="Inter"/>
                        <a:sym typeface="Inter"/>
                      </a:endParaRPr>
                    </a:p>
                  </a:txBody>
                  <a:tcPr marT="109725" marB="109725" marR="109725" marL="109725">
                    <a:lnL cap="flat" cmpd="sng" w="9525">
                      <a:solidFill>
                        <a:srgbClr val="9E9E9E">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hMerge="1"/>
                <a:tc hMerge="1"/>
              </a:tr>
            </a:tbl>
          </a:graphicData>
        </a:graphic>
      </p:graphicFrame>
      <p:sp>
        <p:nvSpPr>
          <p:cNvPr id="117" name="Google Shape;117;p2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18" name="Google Shape;118;p26"/>
          <p:cNvPicPr preferRelativeResize="0"/>
          <p:nvPr/>
        </p:nvPicPr>
        <p:blipFill>
          <a:blip r:embed="rId4">
            <a:alphaModFix/>
          </a:blip>
          <a:stretch>
            <a:fillRect/>
          </a:stretch>
        </p:blipFill>
        <p:spPr>
          <a:xfrm flipH="1">
            <a:off x="4348175" y="1523425"/>
            <a:ext cx="2525575" cy="320869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sp>
        <p:nvSpPr>
          <p:cNvPr id="123" name="Google Shape;123;p2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Document Analysis: British Loyalties</a:t>
            </a:r>
            <a:endParaRPr sz="1800">
              <a:solidFill>
                <a:schemeClr val="dk1"/>
              </a:solidFill>
              <a:latin typeface="Halant"/>
              <a:ea typeface="Halant"/>
              <a:cs typeface="Halant"/>
              <a:sym typeface="Halant"/>
            </a:endParaRPr>
          </a:p>
        </p:txBody>
      </p:sp>
      <p:pic>
        <p:nvPicPr>
          <p:cNvPr id="124" name="Google Shape;124;p2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25" name="Google Shape;125;p2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graphicFrame>
        <p:nvGraphicFramePr>
          <p:cNvPr id="126" name="Google Shape;126;p27"/>
          <p:cNvGraphicFramePr/>
          <p:nvPr/>
        </p:nvGraphicFramePr>
        <p:xfrm>
          <a:off x="441450" y="754506"/>
          <a:ext cx="3000000" cy="3000000"/>
        </p:xfrm>
        <a:graphic>
          <a:graphicData uri="http://schemas.openxmlformats.org/drawingml/2006/table">
            <a:tbl>
              <a:tblPr>
                <a:noFill/>
                <a:tableStyleId>{C56449B3-0E33-419B-A6BD-01751782EFA3}</a:tableStyleId>
              </a:tblPr>
              <a:tblGrid>
                <a:gridCol w="2133100"/>
                <a:gridCol w="1564275"/>
                <a:gridCol w="2734925"/>
              </a:tblGrid>
              <a:tr h="533850">
                <a:tc gridSpan="3">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Benjamin David Kern, “An Iroqouis Women Between Two Worlds: Molly Brant and the American Revolution,” Master’s Thesis, Miami University, 2013.</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Molly Brant (1736–1796) was a Mohawk leader and influential Loyalist during the American Revolution, known for using her diplomatic skills and social connections to advocate for Indigenous and British interests.</a:t>
                      </a:r>
                      <a:endParaRPr sz="1000">
                        <a:solidFill>
                          <a:schemeClr val="dk1"/>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369450">
                <a:tc gridSpan="3">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Although Molly [Brant] was not actively participating in the fighting, her efforts to support an alliance with the British demonstrate the personal desire to preserve her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way of life and land prior to the outbreak of the war. From 1778 to 1783, Molly Brant lived in several British forts urging Iroquois warriors and chiefs not to abandon the British due to the hope she could return to the Mohawk region of eastern Iroquoia…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Through her exploits in the war, Molly Brant became one of the most powerful figures in the alliance between the British Empire and </a:t>
                      </a:r>
                      <a:r>
                        <a:rPr lang="en" sz="1200">
                          <a:solidFill>
                            <a:schemeClr val="dk1"/>
                          </a:solidFill>
                          <a:latin typeface="Inter"/>
                          <a:ea typeface="Inter"/>
                          <a:cs typeface="Inter"/>
                          <a:sym typeface="Inter"/>
                        </a:rPr>
                        <a:t>the Six Nations… The Revolutionary War, though destructive for all Iroquois nations, caused a progression in the formation of Molly Brant’s influence… the fighting provided new opportunities for her to exercise her authority. She not only publically participated in councils but also established her distribution networks in several different locations in Iroquoia…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British clearly benefitted twofold from Molly Brant’s influence… Brant not only maintained the alliance but also decreased the expenditures of the Indian department. According to [British] Captain [Alex] Fraser, “ [though] she is insatiable in her demands of her own family, yet I believe her residence here has been a considerable saving to [the] government, as she made the demands of other[s] both for presents and provisions.” Brant’s distribution networks supported war chiefs who were both pro-British and influential within the community, which in turn decreased the multitude of Iroquois demands for goods…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There was a positive result of Molly’s decision to support the British cause in the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Revolutionary Era... Following the war, Governor Frederick Haldimand, at the requests of Joseph Brant [Molly’s brother], gave Mohawks land for a reservation along the Grand River in Ontario. This land grant was part of a promise Haldimand made to Mohawks as a reward for their continued loyalty in the war… Molly Brant’s actions were crucial to the formation of a reservation for Iroquois and other Native peoples who fled to Canada.</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hMerge="1"/>
              </a:tr>
            </a:tbl>
          </a:graphicData>
        </a:graphic>
      </p:graphicFrame>
      <p:sp>
        <p:nvSpPr>
          <p:cNvPr id="127" name="Google Shape;127;p2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sp>
        <p:nvSpPr>
          <p:cNvPr id="132" name="Google Shape;132;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133" name="Google Shape;133;p28"/>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134" name="Google Shape;134;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
        <p:nvSpPr>
          <p:cNvPr id="135" name="Google Shape;135;p28"/>
          <p:cNvSpPr txBox="1"/>
          <p:nvPr/>
        </p:nvSpPr>
        <p:spPr>
          <a:xfrm>
            <a:off x="0" y="0"/>
            <a:ext cx="7315200" cy="1290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Competing Loyalties, Competing Revolutions</a:t>
            </a:r>
            <a:endParaRPr sz="1600">
              <a:solidFill>
                <a:schemeClr val="dk1"/>
              </a:solidFill>
              <a:latin typeface="Halant"/>
              <a:ea typeface="Halant"/>
              <a:cs typeface="Halant"/>
              <a:sym typeface="Halant"/>
            </a:endParaRPr>
          </a:p>
        </p:txBody>
      </p:sp>
      <p:pic>
        <p:nvPicPr>
          <p:cNvPr id="136" name="Google Shape;136;p28"/>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37" name="Google Shape;137;p28"/>
          <p:cNvSpPr txBox="1"/>
          <p:nvPr/>
        </p:nvSpPr>
        <p:spPr>
          <a:xfrm>
            <a:off x="441450" y="2667125"/>
            <a:ext cx="6432300" cy="57801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Transcribe a quote from Phillis Wheatley’s poem that demonstrates her loyalty to the colonies.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Transcribe a quote from the excerpt on Molly Brant that demonstrates her loyalty to Great Britain.</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what ways does George Washington’s response to Wheatley complicate our understanding of </a:t>
            </a:r>
            <a:r>
              <a:rPr lang="en" sz="1200">
                <a:solidFill>
                  <a:schemeClr val="dk1"/>
                </a:solidFill>
                <a:latin typeface="Inter"/>
                <a:ea typeface="Inter"/>
                <a:cs typeface="Inter"/>
                <a:sym typeface="Inter"/>
              </a:rPr>
              <a:t>history</a:t>
            </a:r>
            <a:r>
              <a:rPr lang="en" sz="1200">
                <a:solidFill>
                  <a:schemeClr val="dk1"/>
                </a:solidFill>
                <a:latin typeface="Inter"/>
                <a:ea typeface="Inter"/>
                <a:cs typeface="Inter"/>
                <a:sym typeface="Inter"/>
              </a:rPr>
              <a:t> during this time period?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Phillis Wheatley sided with the colonies?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Molly Brant sided with the British?</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Both Phillis Wheatley and Molly Brant represent minority groups during the time of the American Revolution. What can we learn about the impact of the American Revolution on minority groups based on these sources?</a:t>
            </a:r>
            <a:endParaRPr sz="1200">
              <a:solidFill>
                <a:schemeClr val="dk1"/>
              </a:solidFill>
              <a:latin typeface="Inter"/>
              <a:ea typeface="Inter"/>
              <a:cs typeface="Inter"/>
              <a:sym typeface="Inter"/>
            </a:endParaRPr>
          </a:p>
        </p:txBody>
      </p:sp>
      <p:sp>
        <p:nvSpPr>
          <p:cNvPr id="138" name="Google Shape;138;p28"/>
          <p:cNvSpPr txBox="1"/>
          <p:nvPr/>
        </p:nvSpPr>
        <p:spPr>
          <a:xfrm>
            <a:off x="2074925" y="1419625"/>
            <a:ext cx="5108700" cy="11358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a:latin typeface="Inter"/>
                <a:ea typeface="Inter"/>
                <a:cs typeface="Inter"/>
                <a:sym typeface="Inter"/>
              </a:rPr>
              <a:t>Perspective</a:t>
            </a:r>
            <a:endParaRPr b="1">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Thinking historically means considering how one's personhood has influenced their perspective. This allows students of history to cultivate empathy for the people of the past that are studied.</a:t>
            </a:r>
            <a:endParaRPr b="1" sz="1200">
              <a:latin typeface="Inter"/>
              <a:ea typeface="Inter"/>
              <a:cs typeface="Inter"/>
              <a:sym typeface="Inter"/>
            </a:endParaRPr>
          </a:p>
        </p:txBody>
      </p:sp>
      <p:pic>
        <p:nvPicPr>
          <p:cNvPr id="139" name="Google Shape;139;p28" title="Perspective@2x transparent.png"/>
          <p:cNvPicPr preferRelativeResize="0"/>
          <p:nvPr/>
        </p:nvPicPr>
        <p:blipFill rotWithShape="1">
          <a:blip r:embed="rId5">
            <a:alphaModFix/>
          </a:blip>
          <a:srcRect b="0" l="0" r="0" t="0"/>
          <a:stretch/>
        </p:blipFill>
        <p:spPr>
          <a:xfrm>
            <a:off x="939125" y="1419625"/>
            <a:ext cx="1135800" cy="11358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